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2.wmf" ContentType="image/x-wmf"/>
  <Override PartName="/ppt/media/image10.png" ContentType="image/png"/>
  <Override PartName="/ppt/media/image4.png" ContentType="image/png"/>
  <Override PartName="/ppt/media/image11.wmf" ContentType="image/x-wmf"/>
  <Override PartName="/ppt/media/image8.jpeg" ContentType="image/jpeg"/>
  <Override PartName="/ppt/media/image3.png" ContentType="image/png"/>
  <Override PartName="/ppt/media/image2.png" ContentType="image/png"/>
  <Override PartName="/ppt/media/image6.png" ContentType="image/png"/>
  <Override PartName="/ppt/media/image1.png" ContentType="image/png"/>
  <Override PartName="/ppt/media/image5.png" ContentType="image/png"/>
  <Override PartName="/ppt/media/image9.png" ContentType="image/png"/>
  <Override PartName="/ppt/media/image7.jpeg" ContentType="image/jpe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11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bf5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0200" cy="1038600"/>
          </a:xfrm>
          <a:prstGeom prst="rect">
            <a:avLst/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  <a:ln w="93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4381560" y="-7200"/>
            <a:ext cx="4759560" cy="635400"/>
          </a:xfrm>
          <a:prstGeom prst="rect">
            <a:avLst/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 rot="21435600">
            <a:off x="-16560" y="199440"/>
            <a:ext cx="9160200" cy="646200"/>
          </a:xfrm>
          <a:prstGeom prst="rect">
            <a:avLst/>
          </a:prstGeom>
          <a:noFill/>
          <a:ln w="10800">
            <a:solidFill>
              <a:srgbClr val="008abf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 rot="21435600">
            <a:off x="-13320" y="275040"/>
            <a:ext cx="9172800" cy="527400"/>
          </a:xfrm>
          <a:prstGeom prst="rect">
            <a:avLst/>
          </a:prstGeom>
          <a:noFill/>
          <a:ln w="9360">
            <a:solidFill>
              <a:srgbClr val="009dd9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bf5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-9360" y="-7200"/>
            <a:ext cx="9160200" cy="1038600"/>
          </a:xfrm>
          <a:prstGeom prst="rect">
            <a:avLst/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  <a:ln w="9360">
            <a:noFill/>
          </a:ln>
        </p:spPr>
      </p:sp>
      <p:sp>
        <p:nvSpPr>
          <p:cNvPr id="41" name="CustomShape 2"/>
          <p:cNvSpPr/>
          <p:nvPr/>
        </p:nvSpPr>
        <p:spPr>
          <a:xfrm>
            <a:off x="4381560" y="-7200"/>
            <a:ext cx="4759560" cy="635400"/>
          </a:xfrm>
          <a:prstGeom prst="rect">
            <a:avLst/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  <a:ln w="9360">
            <a:noFill/>
          </a:ln>
        </p:spPr>
      </p:sp>
      <p:sp>
        <p:nvSpPr>
          <p:cNvPr id="42" name="CustomShape 3"/>
          <p:cNvSpPr/>
          <p:nvPr/>
        </p:nvSpPr>
        <p:spPr>
          <a:xfrm rot="21435600">
            <a:off x="-16560" y="199440"/>
            <a:ext cx="9160200" cy="646200"/>
          </a:xfrm>
          <a:prstGeom prst="rect">
            <a:avLst/>
          </a:prstGeom>
          <a:noFill/>
          <a:ln w="10800">
            <a:solidFill>
              <a:srgbClr val="008abf"/>
            </a:solidFill>
            <a:round/>
          </a:ln>
        </p:spPr>
      </p:sp>
      <p:sp>
        <p:nvSpPr>
          <p:cNvPr id="43" name="CustomShape 4"/>
          <p:cNvSpPr/>
          <p:nvPr/>
        </p:nvSpPr>
        <p:spPr>
          <a:xfrm rot="21435600">
            <a:off x="-13320" y="275040"/>
            <a:ext cx="9172800" cy="527400"/>
          </a:xfrm>
          <a:prstGeom prst="rect">
            <a:avLst/>
          </a:prstGeom>
          <a:noFill/>
          <a:ln w="9360">
            <a:solidFill>
              <a:srgbClr val="009dd9"/>
            </a:solidFill>
            <a:round/>
          </a:ln>
        </p:spPr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bf5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-9360" y="-7200"/>
            <a:ext cx="9160200" cy="1038600"/>
          </a:xfrm>
          <a:prstGeom prst="rect">
            <a:avLst/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  <a:ln w="9360">
            <a:noFill/>
          </a:ln>
        </p:spPr>
      </p:sp>
      <p:sp>
        <p:nvSpPr>
          <p:cNvPr id="81" name="CustomShape 2"/>
          <p:cNvSpPr/>
          <p:nvPr/>
        </p:nvSpPr>
        <p:spPr>
          <a:xfrm>
            <a:off x="4381560" y="-7200"/>
            <a:ext cx="4759560" cy="635400"/>
          </a:xfrm>
          <a:prstGeom prst="rect">
            <a:avLst/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  <a:ln w="9360">
            <a:noFill/>
          </a:ln>
        </p:spPr>
      </p:sp>
      <p:sp>
        <p:nvSpPr>
          <p:cNvPr id="82" name="CustomShape 3"/>
          <p:cNvSpPr/>
          <p:nvPr/>
        </p:nvSpPr>
        <p:spPr>
          <a:xfrm rot="21435600">
            <a:off x="-16560" y="199440"/>
            <a:ext cx="9160200" cy="646200"/>
          </a:xfrm>
          <a:prstGeom prst="rect">
            <a:avLst/>
          </a:prstGeom>
          <a:noFill/>
          <a:ln w="10800">
            <a:solidFill>
              <a:srgbClr val="008abf"/>
            </a:solidFill>
            <a:round/>
          </a:ln>
        </p:spPr>
      </p:sp>
      <p:sp>
        <p:nvSpPr>
          <p:cNvPr id="83" name="CustomShape 4"/>
          <p:cNvSpPr/>
          <p:nvPr/>
        </p:nvSpPr>
        <p:spPr>
          <a:xfrm rot="21435600">
            <a:off x="-13320" y="275040"/>
            <a:ext cx="9172800" cy="527400"/>
          </a:xfrm>
          <a:prstGeom prst="rect">
            <a:avLst/>
          </a:prstGeom>
          <a:noFill/>
          <a:ln w="9360">
            <a:solidFill>
              <a:srgbClr val="009dd9"/>
            </a:solidFill>
            <a:round/>
          </a:ln>
        </p:spPr>
      </p:sp>
      <p:sp>
        <p:nvSpPr>
          <p:cNvPr id="8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79640" y="1512000"/>
            <a:ext cx="8817840" cy="3381480"/>
          </a:xfrm>
          <a:prstGeom prst="rect">
            <a:avLst/>
          </a:prstGeom>
          <a:noFill/>
          <a:ln>
            <a:noFill/>
          </a:ln>
        </p:spPr>
        <p:txBody>
          <a:bodyPr anchor="b" bIns="0" lIns="0" rIns="0" tIns="45000"/>
          <a:p>
            <a:endParaRPr/>
          </a:p>
          <a:p>
            <a:pPr algn="ctr">
              <a:lnSpc>
                <a:spcPct val="100000"/>
              </a:lnSpc>
            </a:pPr>
            <a:r>
              <a:rPr b="1" lang="ru-RU" sz="4400"/>
              <a:t>«Кто ничего не изучает,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4400"/>
              <a:t>Тот вечно хнычет и скучает»</a:t>
            </a:r>
            <a:r>
              <a:rPr i="1" lang="ru-RU" sz="5400"/>
              <a:t>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4000"/>
              <a:t>Детский писатель Роман Сеф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7924680" y="6356520"/>
            <a:ext cx="759240" cy="362160"/>
          </a:xfrm>
          <a:prstGeom prst="rect">
            <a:avLst/>
          </a:prstGeom>
          <a:noFill/>
          <a:ln>
            <a:noFill/>
          </a:ln>
        </p:spPr>
        <p:txBody>
          <a:bodyPr anchor="b" bIns="0" lIns="0" rIns="0" tIns="0"/>
          <a:p>
            <a:pPr>
              <a:lnSpc>
                <a:spcPct val="100000"/>
              </a:lnSpc>
            </a:pPr>
            <a:fld id="{B2BDF271-C98B-45CE-AB51-820023A05E43}" type="slidenum">
              <a:rPr lang="ru-RU" sz="1200">
                <a:solidFill>
                  <a:srgbClr val="035c75"/>
                </a:solidFill>
                <a:latin typeface="Constantia"/>
              </a:rPr>
              <a:t>&lt;номер&gt;</a:t>
            </a:fld>
            <a:endParaRPr/>
          </a:p>
        </p:txBody>
      </p:sp>
      <p:sp>
        <p:nvSpPr>
          <p:cNvPr id="122" name="CustomShape 3"/>
          <p:cNvSpPr/>
          <p:nvPr/>
        </p:nvSpPr>
        <p:spPr>
          <a:xfrm>
            <a:off x="8215200" y="6000840"/>
            <a:ext cx="711360" cy="697320"/>
          </a:xfrm>
          <a:prstGeom prst="donut">
            <a:avLst>
              <a:gd fmla="val 25175" name="adj"/>
            </a:avLst>
          </a:prstGeom>
          <a:solidFill>
            <a:srgbClr val="0f6fc6"/>
          </a:solidFill>
          <a:ln w="25560">
            <a:noFill/>
          </a:ln>
        </p:spPr>
      </p:sp>
      <p:sp>
        <p:nvSpPr>
          <p:cNvPr id="123" name="CustomShape 4"/>
          <p:cNvSpPr/>
          <p:nvPr/>
        </p:nvSpPr>
        <p:spPr>
          <a:xfrm>
            <a:off x="285840" y="5929200"/>
            <a:ext cx="640080" cy="625680"/>
          </a:xfrm>
          <a:prstGeom prst="donut">
            <a:avLst>
              <a:gd fmla="val 22999" name="adj"/>
            </a:avLst>
          </a:prstGeom>
          <a:gradFill>
            <a:gsLst>
              <a:gs pos="0">
                <a:srgbClr val="ddfbff"/>
              </a:gs>
              <a:gs pos="100000">
                <a:srgbClr val="50767c"/>
              </a:gs>
            </a:gsLst>
            <a:path path="circle"/>
          </a:gradFill>
          <a:ln w="25560">
            <a:noFill/>
          </a:ln>
        </p:spPr>
      </p:sp>
      <p:sp>
        <p:nvSpPr>
          <p:cNvPr id="124" name="CustomShape 5"/>
          <p:cNvSpPr/>
          <p:nvPr/>
        </p:nvSpPr>
        <p:spPr>
          <a:xfrm>
            <a:off x="251640" y="4077000"/>
            <a:ext cx="5397840" cy="1140120"/>
          </a:xfrm>
          <a:prstGeom prst="rect">
            <a:avLst/>
          </a:prstGeom>
          <a:noFill/>
          <a:ln w="9360">
            <a:noFill/>
          </a:ln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ransition spd="med">
    <p:wipe dir="r"/>
  </p:transition>
  <p:timing>
    <p:tnLst>
      <p:par>
        <p:cTn dur="indefinite" id="1" nodeType="tmRoot" restart="never">
          <p:childTnLst>
            <p:seq>
              <p:cTn id="2" nodeType="mainSeq">
                <p:childTnLst>
                  <p:par>
                    <p:cTn fill="freeze" id="3">
                      <p:stCondLst>
                        <p:cond delay="indefinite"/>
                      </p:stCondLst>
                      <p:childTnLst>
                        <p:par>
                          <p:cTn fill="freeze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800" id="7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str">
                                      <p:cBhvr additive="repl">
                                        <p:cTn dur="800" fill="hold" id="8"/>
                                        <p:tgtEl>
                                          <p:spTgt spid="124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00" fill="hold" id="9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00" fill="hold" id="1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" fill="hold" id="11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" fill="hold" id="12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0" y="380880"/>
            <a:ext cx="9142200" cy="823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2400">
                <a:latin typeface="Arial Black"/>
              </a:rPr>
              <a:t>2. Выбери словосочетания с именем прилагательным.</a:t>
            </a:r>
            <a:endParaRPr/>
          </a:p>
        </p:txBody>
      </p:sp>
      <p:graphicFrame>
        <p:nvGraphicFramePr>
          <p:cNvPr id="167" name="Table 2"/>
          <p:cNvGraphicFramePr/>
          <p:nvPr/>
        </p:nvGraphicFramePr>
        <p:xfrm>
          <a:off x="0" y="2057400"/>
          <a:ext cx="9141840" cy="3816000"/>
        </p:xfrm>
        <a:graphic>
          <a:graphicData uri="http://schemas.openxmlformats.org/drawingml/2006/table">
            <a:tbl>
              <a:tblPr/>
              <a:tblGrid>
                <a:gridCol w="4571640"/>
                <a:gridCol w="4570200"/>
              </a:tblGrid>
              <a:tr h="4867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1 вариант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2 вариант</a:t>
                      </a:r>
                      <a:endParaRPr/>
                    </a:p>
                  </a:txBody>
                  <a:tcPr/>
                </a:tc>
              </a:tr>
              <a:tr h="4092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1. подвиг солдата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2. пришёл в гости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3. городской парк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4. берег моря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5. серебристо-белый ландыш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1. бежал по тропинке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2. тетрадный лист 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3. зелень салата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4. светло-синее небо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5.  пришёл с опозданием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0" y="380880"/>
            <a:ext cx="9142200" cy="823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2400">
                <a:latin typeface="Arial Black"/>
              </a:rPr>
              <a:t>3. Выбери словосочетание, где имя прилагательное стоит в начальной форме.</a:t>
            </a:r>
            <a:endParaRPr/>
          </a:p>
        </p:txBody>
      </p:sp>
      <p:graphicFrame>
        <p:nvGraphicFramePr>
          <p:cNvPr id="169" name="Table 2"/>
          <p:cNvGraphicFramePr/>
          <p:nvPr/>
        </p:nvGraphicFramePr>
        <p:xfrm>
          <a:off x="0" y="2057400"/>
          <a:ext cx="9142200" cy="2815920"/>
        </p:xfrm>
        <a:graphic>
          <a:graphicData uri="http://schemas.openxmlformats.org/drawingml/2006/table">
            <a:tbl>
              <a:tblPr/>
              <a:tblGrid>
                <a:gridCol w="4572000"/>
                <a:gridCol w="4570200"/>
              </a:tblGrid>
              <a:tr h="7239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1 вариант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2 вариант</a:t>
                      </a:r>
                      <a:endParaRPr/>
                    </a:p>
                  </a:txBody>
                  <a:tcPr/>
                </a:tc>
              </a:tr>
              <a:tr h="209196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яркая звезда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яркий мяч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яркое солнце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яркие огни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лесная глушь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лесной запах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лесное озеро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лесные звери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0" y="380880"/>
            <a:ext cx="9142200" cy="45792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2400">
                <a:latin typeface="Arial Black"/>
              </a:rPr>
              <a:t>4. Выбери вопрос имени прилагательного</a:t>
            </a:r>
            <a:endParaRPr/>
          </a:p>
        </p:txBody>
      </p:sp>
      <p:graphicFrame>
        <p:nvGraphicFramePr>
          <p:cNvPr id="171" name="Table 2"/>
          <p:cNvGraphicFramePr/>
          <p:nvPr/>
        </p:nvGraphicFramePr>
        <p:xfrm>
          <a:off x="0" y="2057400"/>
          <a:ext cx="9142200" cy="4109760"/>
        </p:xfrm>
        <a:graphic>
          <a:graphicData uri="http://schemas.openxmlformats.org/drawingml/2006/table">
            <a:tbl>
              <a:tblPr/>
              <a:tblGrid>
                <a:gridCol w="4572000"/>
                <a:gridCol w="4570200"/>
              </a:tblGrid>
              <a:tr h="15163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1 вариант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Во мн. ч.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2 вариант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В ед.ч. ср.р.</a:t>
                      </a:r>
                      <a:endParaRPr/>
                    </a:p>
                  </a:txBody>
                  <a:tcPr/>
                </a:tc>
              </a:tr>
              <a:tr h="25934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Какой?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Какая?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Какое?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Какие?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Какой?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Какая?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Какое?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Какие?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0" y="380880"/>
            <a:ext cx="9142200" cy="45792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2400">
                <a:latin typeface="Arial Black"/>
              </a:rPr>
              <a:t>5. Выбери окончания имени прилагательного </a:t>
            </a:r>
            <a:endParaRPr/>
          </a:p>
        </p:txBody>
      </p:sp>
      <p:graphicFrame>
        <p:nvGraphicFramePr>
          <p:cNvPr id="173" name="Table 2"/>
          <p:cNvGraphicFramePr/>
          <p:nvPr/>
        </p:nvGraphicFramePr>
        <p:xfrm>
          <a:off x="0" y="1295280"/>
          <a:ext cx="9142200" cy="4110120"/>
        </p:xfrm>
        <a:graphic>
          <a:graphicData uri="http://schemas.openxmlformats.org/drawingml/2006/table">
            <a:tbl>
              <a:tblPr/>
              <a:tblGrid>
                <a:gridCol w="4572000"/>
                <a:gridCol w="4570200"/>
              </a:tblGrid>
              <a:tr h="15181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1 вариант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Ж.р.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2 вариант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С.р.</a:t>
                      </a:r>
                      <a:endParaRPr/>
                    </a:p>
                  </a:txBody>
                  <a:tcPr/>
                </a:tc>
              </a:tr>
              <a:tr h="2592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-ое, -ее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-ой,-ий,-ый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-ые,-ие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-ая,-яя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-ой,-ий,-ый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-ая,-яя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-ые,-ие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-ое, -ее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0" y="380880"/>
            <a:ext cx="9142200" cy="45792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2400">
                <a:latin typeface="Arial Black"/>
              </a:rPr>
              <a:t>6. Выбери лишнее словосочетание. </a:t>
            </a:r>
            <a:endParaRPr/>
          </a:p>
        </p:txBody>
      </p:sp>
      <p:graphicFrame>
        <p:nvGraphicFramePr>
          <p:cNvPr id="175" name="Table 2"/>
          <p:cNvGraphicFramePr/>
          <p:nvPr/>
        </p:nvGraphicFramePr>
        <p:xfrm>
          <a:off x="0" y="2057400"/>
          <a:ext cx="9142200" cy="3841560"/>
        </p:xfrm>
        <a:graphic>
          <a:graphicData uri="http://schemas.openxmlformats.org/drawingml/2006/table">
            <a:tbl>
              <a:tblPr/>
              <a:tblGrid>
                <a:gridCol w="4572000"/>
                <a:gridCol w="4570200"/>
              </a:tblGrid>
              <a:tr h="6001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1 вариант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2 вариант</a:t>
                      </a:r>
                      <a:endParaRPr/>
                    </a:p>
                  </a:txBody>
                  <a:tcPr/>
                </a:tc>
              </a:tr>
              <a:tr h="32414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сладкая морковка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прелестная ромашка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опасная дорога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вкусный пирог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верный друг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жестокий враг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тяжелый день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серая мышь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0" y="380880"/>
            <a:ext cx="9142200" cy="823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2400">
                <a:latin typeface="Arial Black"/>
              </a:rPr>
              <a:t>7. Выбери  словосочетания, где имена прилагательные употреблены в </a:t>
            </a:r>
            <a:endParaRPr/>
          </a:p>
        </p:txBody>
      </p:sp>
      <p:graphicFrame>
        <p:nvGraphicFramePr>
          <p:cNvPr id="177" name="Table 2"/>
          <p:cNvGraphicFramePr/>
          <p:nvPr/>
        </p:nvGraphicFramePr>
        <p:xfrm>
          <a:off x="0" y="1295280"/>
          <a:ext cx="9142200" cy="4024080"/>
        </p:xfrm>
        <a:graphic>
          <a:graphicData uri="http://schemas.openxmlformats.org/drawingml/2006/table">
            <a:tbl>
              <a:tblPr/>
              <a:tblGrid>
                <a:gridCol w="4572000"/>
                <a:gridCol w="4570200"/>
              </a:tblGrid>
              <a:tr h="1432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1 вариант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Ж.р.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2 вариант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С.р.</a:t>
                      </a:r>
                      <a:endParaRPr/>
                    </a:p>
                  </a:txBody>
                  <a:tcPr/>
                </a:tc>
              </a:tr>
              <a:tr h="2592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Вкусное какао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Любимая дочь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Известная фамилия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Прозрачный тюль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Чёрный кофе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Большое кафе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Жёлтое такси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AutoNum type="arabicPeriod"/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Белые облака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219320" y="228600"/>
            <a:ext cx="6627600" cy="64080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Arial Black"/>
              <a:buChar char="•"/>
            </a:pPr>
            <a:r>
              <a:rPr lang="ru-RU" sz="3600">
                <a:solidFill>
                  <a:srgbClr val="333399"/>
                </a:solidFill>
                <a:latin typeface="Arial Black"/>
              </a:rPr>
              <a:t>Самопроверка</a:t>
            </a:r>
            <a:r>
              <a:rPr lang="ru-RU" sz="2800">
                <a:solidFill>
                  <a:srgbClr val="333399"/>
                </a:solidFill>
                <a:latin typeface="Arial Black"/>
              </a:rPr>
              <a:t>.</a:t>
            </a:r>
            <a:endParaRPr/>
          </a:p>
        </p:txBody>
      </p:sp>
      <p:graphicFrame>
        <p:nvGraphicFramePr>
          <p:cNvPr id="179" name="Table 2"/>
          <p:cNvGraphicFramePr/>
          <p:nvPr/>
        </p:nvGraphicFramePr>
        <p:xfrm>
          <a:off x="1523880" y="990720"/>
          <a:ext cx="6094440" cy="5130360"/>
        </p:xfrm>
        <a:graphic>
          <a:graphicData uri="http://schemas.openxmlformats.org/drawingml/2006/table">
            <a:tbl>
              <a:tblPr/>
              <a:tblGrid>
                <a:gridCol w="3048120"/>
                <a:gridCol w="3046320"/>
              </a:tblGrid>
              <a:tr h="51303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 u="sng">
                          <a:solidFill>
                            <a:srgbClr val="000000"/>
                          </a:solidFill>
                        </a:rPr>
                        <a:t>1 вариант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9900ff"/>
                          </a:solidFill>
                          <a:latin typeface="Arial Black"/>
                        </a:rPr>
                        <a:t>1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3, 4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9900ff"/>
                          </a:solidFill>
                          <a:latin typeface="Arial Black"/>
                        </a:rPr>
                        <a:t>2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3, 5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9900ff"/>
                          </a:solidFill>
                          <a:latin typeface="Arial Black"/>
                        </a:rPr>
                        <a:t>3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2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9900ff"/>
                          </a:solidFill>
                          <a:latin typeface="Arial Black"/>
                        </a:rPr>
                        <a:t>4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4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9900ff"/>
                          </a:solidFill>
                          <a:latin typeface="Arial Black"/>
                        </a:rPr>
                        <a:t>5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4 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9900ff"/>
                          </a:solidFill>
                          <a:latin typeface="Arial Black"/>
                        </a:rPr>
                        <a:t>6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4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9900ff"/>
                          </a:solidFill>
                          <a:latin typeface="Arial Black"/>
                        </a:rPr>
                        <a:t>7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2, 3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 u="sng">
                          <a:solidFill>
                            <a:srgbClr val="000000"/>
                          </a:solidFill>
                        </a:rPr>
                        <a:t>2 вариант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3333ff"/>
                          </a:solidFill>
                          <a:latin typeface="Arial Black"/>
                        </a:rPr>
                        <a:t>1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1,4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3333ff"/>
                          </a:solidFill>
                          <a:latin typeface="Arial Black"/>
                        </a:rPr>
                        <a:t>2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2,4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3333ff"/>
                          </a:solidFill>
                          <a:latin typeface="Arial Black"/>
                        </a:rPr>
                        <a:t>3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2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3333ff"/>
                          </a:solidFill>
                          <a:latin typeface="Arial Black"/>
                        </a:rPr>
                        <a:t>4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3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3333ff"/>
                          </a:solidFill>
                          <a:latin typeface="Arial Black"/>
                        </a:rPr>
                        <a:t>5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4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3333ff"/>
                          </a:solidFill>
                          <a:latin typeface="Arial Black"/>
                        </a:rPr>
                        <a:t>6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4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2800">
                          <a:solidFill>
                            <a:srgbClr val="3333ff"/>
                          </a:solidFill>
                          <a:latin typeface="Arial Black"/>
                        </a:rPr>
                        <a:t>7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Arial Black"/>
                        </a:rPr>
                        <a:t> -  2,3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49" nodeType="tmRoot" restart="never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704160"/>
            <a:ext cx="8226720" cy="1140120"/>
          </a:xfrm>
          <a:prstGeom prst="rect">
            <a:avLst/>
          </a:prstGeom>
          <a:noFill/>
          <a:ln>
            <a:noFill/>
          </a:ln>
        </p:spPr>
      </p:sp>
      <p:sp>
        <p:nvSpPr>
          <p:cNvPr id="181" name="CustomShape 2"/>
          <p:cNvSpPr/>
          <p:nvPr/>
        </p:nvSpPr>
        <p:spPr>
          <a:xfrm>
            <a:off x="457200" y="260640"/>
            <a:ext cx="8226720" cy="606096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3"/>
          <p:cNvSpPr/>
          <p:nvPr/>
        </p:nvSpPr>
        <p:spPr>
          <a:xfrm>
            <a:off x="467640" y="1153080"/>
            <a:ext cx="8134200" cy="435564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1.Что такое имя прилагательное?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2. Что обозначают имена прилагательные?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3. На какие вопросы отвечают имена прилагательные?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4. Как  изменяются имена прилагательные? Докажите на примере.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5. С какой частью речи связано имя прилагательное в предложении?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6. Какую роль выполняют имена прилагательные в нашей речи? </a:t>
            </a:r>
            <a:endParaRPr/>
          </a:p>
        </p:txBody>
      </p:sp>
    </p:spTree>
  </p:cSld>
  <p:transition spd="med">
    <p:wipe dir="r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83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-81000" y="6480"/>
            <a:ext cx="2417760" cy="2123640"/>
          </a:xfrm>
          <a:prstGeom prst="rect">
            <a:avLst/>
          </a:prstGeom>
          <a:ln w="9360">
            <a:noFill/>
          </a:ln>
        </p:spPr>
      </p:pic>
      <p:sp>
        <p:nvSpPr>
          <p:cNvPr id="184" name="CustomShape 1"/>
          <p:cNvSpPr/>
          <p:nvPr/>
        </p:nvSpPr>
        <p:spPr>
          <a:xfrm>
            <a:off x="407880" y="2637000"/>
            <a:ext cx="8325720" cy="1185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7200">
                <a:solidFill>
                  <a:srgbClr val="083763"/>
                </a:solidFill>
                <a:latin typeface="Arial"/>
              </a:rPr>
              <a:t>До новых встреч!</a:t>
            </a:r>
            <a:endParaRPr/>
          </a:p>
        </p:txBody>
      </p:sp>
      <p:pic>
        <p:nvPicPr>
          <p:cNvPr descr="" id="18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660360" y="4509000"/>
            <a:ext cx="2013480" cy="1941480"/>
          </a:xfrm>
          <a:prstGeom prst="rect">
            <a:avLst/>
          </a:prstGeom>
          <a:ln w="9360">
            <a:noFill/>
          </a:ln>
        </p:spPr>
      </p:pic>
    </p:spTree>
  </p:cSld>
  <p:transition spd="med">
    <p:wipe dir="r"/>
  </p:transition>
  <p:timing>
    <p:tnLst>
      <p:par>
        <p:cTn dur="indefinite" id="51" nodeType="tmRoot" restart="never">
          <p:childTnLst>
            <p:seq>
              <p:cTn dur="indefinite" id="52" nodeType="mainSeq">
                <p:childTnLst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>
                      <p:stCondLst>
                        <p:cond delay="indefinite"/>
                      </p:stCondLst>
                      <p:childTnLst>
                        <p:par>
                          <p:cTn fill="hold" id="57">
                            <p:stCondLst>
                              <p:cond delay="0"/>
                            </p:stCondLst>
                            <p:childTnLst>
                              <p:par>
                                <p:cTn fill="hold" id="58" nodeType="clickEffect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216000" y="704160"/>
            <a:ext cx="8781480" cy="114012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b="1" lang="ru-RU" sz="4000"/>
              <a:t>Яблоко, рисовать, арбуз, яблоня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1512000" y="2419560"/>
            <a:ext cx="5253480" cy="136368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b="1" lang="ru-RU" sz="4400"/>
              <a:t> </a:t>
            </a:r>
            <a:r>
              <a:rPr b="1" i="1" lang="ru-RU" sz="4400">
                <a:solidFill>
                  <a:srgbClr val="6600cc"/>
                </a:solidFill>
              </a:rPr>
              <a:t> </a:t>
            </a:r>
            <a:r>
              <a:rPr b="1" i="1" lang="ru-RU" sz="4400">
                <a:solidFill>
                  <a:srgbClr val="6600cc"/>
                </a:solidFill>
              </a:rPr>
              <a:t>ср.р.  и  ж.р.;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4400">
                <a:solidFill>
                  <a:srgbClr val="996600"/>
                </a:solidFill>
              </a:rPr>
              <a:t>м.р.  и  ср.р.</a:t>
            </a:r>
            <a:endParaRPr/>
          </a:p>
        </p:txBody>
      </p:sp>
      <p:sp>
        <p:nvSpPr>
          <p:cNvPr id="127" name="CustomShape 3"/>
          <p:cNvSpPr/>
          <p:nvPr/>
        </p:nvSpPr>
        <p:spPr>
          <a:xfrm>
            <a:off x="2304000" y="4709520"/>
            <a:ext cx="3215520" cy="83448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b="1" lang="ru-RU" sz="5400">
                <a:solidFill>
                  <a:srgbClr val="7e0021"/>
                </a:solidFill>
              </a:rPr>
              <a:t>ЯЯ    АЯ</a:t>
            </a:r>
            <a:endParaRPr/>
          </a:p>
        </p:txBody>
      </p:sp>
    </p:spTree>
  </p:cSld>
  <p:transition spd="med">
    <p:wipe dir="r"/>
  </p:transition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395640" y="332640"/>
            <a:ext cx="640080" cy="625680"/>
          </a:xfrm>
          <a:prstGeom prst="donut">
            <a:avLst>
              <a:gd fmla="val 22999" name="adj"/>
            </a:avLst>
          </a:prstGeom>
          <a:gradFill>
            <a:gsLst>
              <a:gs pos="0">
                <a:srgbClr val="ddfbff"/>
              </a:gs>
              <a:gs pos="100000">
                <a:srgbClr val="50767c"/>
              </a:gs>
            </a:gsLst>
            <a:path path="circle"/>
          </a:gradFill>
          <a:ln w="25560">
            <a:noFill/>
          </a:ln>
        </p:spPr>
      </p:sp>
      <p:sp>
        <p:nvSpPr>
          <p:cNvPr id="129" name="CustomShape 2"/>
          <p:cNvSpPr/>
          <p:nvPr/>
        </p:nvSpPr>
        <p:spPr>
          <a:xfrm>
            <a:off x="8215200" y="6000840"/>
            <a:ext cx="711360" cy="697320"/>
          </a:xfrm>
          <a:prstGeom prst="donut">
            <a:avLst>
              <a:gd fmla="val 25175" name="adj"/>
            </a:avLst>
          </a:prstGeom>
          <a:solidFill>
            <a:srgbClr val="0f6fc6"/>
          </a:solidFill>
          <a:ln w="25560">
            <a:noFill/>
          </a:ln>
        </p:spPr>
      </p:sp>
      <p:sp>
        <p:nvSpPr>
          <p:cNvPr id="130" name="CustomShape 3"/>
          <p:cNvSpPr/>
          <p:nvPr/>
        </p:nvSpPr>
        <p:spPr>
          <a:xfrm>
            <a:off x="8172360" y="260640"/>
            <a:ext cx="640080" cy="625680"/>
          </a:xfrm>
          <a:prstGeom prst="donut">
            <a:avLst>
              <a:gd fmla="val 22999" name="adj"/>
            </a:avLst>
          </a:prstGeom>
          <a:gradFill>
            <a:gsLst>
              <a:gs pos="0">
                <a:srgbClr val="ddfbff"/>
              </a:gs>
              <a:gs pos="100000">
                <a:srgbClr val="50767c"/>
              </a:gs>
            </a:gsLst>
            <a:path path="circle"/>
          </a:gradFill>
          <a:ln w="25560">
            <a:noFill/>
          </a:ln>
        </p:spPr>
      </p:sp>
      <p:sp>
        <p:nvSpPr>
          <p:cNvPr id="131" name="CustomShape 4"/>
          <p:cNvSpPr/>
          <p:nvPr/>
        </p:nvSpPr>
        <p:spPr>
          <a:xfrm>
            <a:off x="0" y="1861920"/>
            <a:ext cx="9142200" cy="31042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3200">
                <a:solidFill>
                  <a:srgbClr val="000000"/>
                </a:solidFill>
                <a:latin typeface="Constantia"/>
              </a:rPr>
              <a:t>Я имя ищу необычное, звучное,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3200">
                <a:solidFill>
                  <a:srgbClr val="000000"/>
                </a:solidFill>
                <a:latin typeface="Constantia"/>
              </a:rPr>
              <a:t>Особое, сильное, самое лучшее.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3200">
                <a:solidFill>
                  <a:srgbClr val="000000"/>
                </a:solidFill>
                <a:latin typeface="Constantia"/>
              </a:rPr>
              <a:t>Короткое, длинное, красное, синее,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3200">
                <a:solidFill>
                  <a:srgbClr val="000000"/>
                </a:solidFill>
                <a:latin typeface="Constantia"/>
              </a:rPr>
              <a:t>Неброское, яркое, очень красивое,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3200">
                <a:solidFill>
                  <a:srgbClr val="000000"/>
                </a:solidFill>
                <a:latin typeface="Constantia"/>
              </a:rPr>
              <a:t>Оно уменьшительное или ласкательное, 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3200">
                <a:solidFill>
                  <a:srgbClr val="000000"/>
                </a:solidFill>
                <a:latin typeface="Constantia"/>
              </a:rPr>
              <a:t>Его называют ещё..</a:t>
            </a:r>
            <a:r>
              <a:rPr b="1" i="1" lang="ru-RU" sz="2000">
                <a:solidFill>
                  <a:srgbClr val="ff950e"/>
                </a:solidFill>
                <a:latin typeface="Constantia"/>
              </a:rPr>
              <a:t> </a:t>
            </a:r>
            <a:r>
              <a:rPr b="1" i="1" lang="ru-RU" sz="2000">
                <a:solidFill>
                  <a:srgbClr val="ff0066"/>
                </a:solidFill>
                <a:latin typeface="Constantia"/>
              </a:rPr>
              <a:t>( ПРИЛАГАТЕЛЬНОЕ 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32" name="CustomShape 5"/>
          <p:cNvSpPr/>
          <p:nvPr/>
        </p:nvSpPr>
        <p:spPr>
          <a:xfrm>
            <a:off x="4302720" y="5445000"/>
            <a:ext cx="3765960" cy="118512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33" name="CustomShape 6"/>
          <p:cNvSpPr/>
          <p:nvPr/>
        </p:nvSpPr>
        <p:spPr>
          <a:xfrm>
            <a:off x="285840" y="5929200"/>
            <a:ext cx="640080" cy="625680"/>
          </a:xfrm>
          <a:prstGeom prst="donut">
            <a:avLst>
              <a:gd fmla="val 22999" name="adj"/>
            </a:avLst>
          </a:prstGeom>
          <a:gradFill>
            <a:gsLst>
              <a:gs pos="0">
                <a:srgbClr val="ddfbff"/>
              </a:gs>
              <a:gs pos="100000">
                <a:srgbClr val="50767c"/>
              </a:gs>
            </a:gsLst>
            <a:path path="circle"/>
          </a:gradFill>
          <a:ln w="25560">
            <a:noFill/>
          </a:ln>
        </p:spPr>
      </p:sp>
      <p:sp>
        <p:nvSpPr>
          <p:cNvPr id="134" name="CustomShape 7"/>
          <p:cNvSpPr/>
          <p:nvPr/>
        </p:nvSpPr>
        <p:spPr>
          <a:xfrm>
            <a:off x="7924680" y="6356520"/>
            <a:ext cx="759240" cy="362160"/>
          </a:xfrm>
          <a:prstGeom prst="rect">
            <a:avLst/>
          </a:prstGeom>
          <a:noFill/>
          <a:ln>
            <a:noFill/>
          </a:ln>
        </p:spPr>
        <p:txBody>
          <a:bodyPr anchor="b" bIns="0" lIns="0" rIns="0" tIns="0"/>
          <a:p>
            <a:pPr>
              <a:lnSpc>
                <a:spcPct val="100000"/>
              </a:lnSpc>
            </a:pPr>
            <a:fld id="{09AD9883-B629-44E1-BACD-5DFE0E1CDDCD}" type="slidenum">
              <a:rPr lang="ru-RU" sz="1200">
                <a:solidFill>
                  <a:srgbClr val="035c75"/>
                </a:solidFill>
                <a:latin typeface="Constantia"/>
              </a:rPr>
              <a:t>&lt;номер&gt;</a:t>
            </a:fld>
            <a:endParaRPr/>
          </a:p>
        </p:txBody>
      </p:sp>
    </p:spTree>
  </p:cSld>
  <p:transition spd="med">
    <p:wipe dir="r"/>
  </p:transition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95640" y="332640"/>
            <a:ext cx="640080" cy="625680"/>
          </a:xfrm>
          <a:prstGeom prst="donut">
            <a:avLst>
              <a:gd fmla="val 22999" name="adj"/>
            </a:avLst>
          </a:prstGeom>
          <a:gradFill>
            <a:gsLst>
              <a:gs pos="0">
                <a:srgbClr val="ddfbff"/>
              </a:gs>
              <a:gs pos="100000">
                <a:srgbClr val="50767c"/>
              </a:gs>
            </a:gsLst>
            <a:path path="circle"/>
          </a:gradFill>
          <a:ln w="25560">
            <a:noFill/>
          </a:ln>
        </p:spPr>
      </p:sp>
      <p:sp>
        <p:nvSpPr>
          <p:cNvPr id="136" name="CustomShape 2"/>
          <p:cNvSpPr/>
          <p:nvPr/>
        </p:nvSpPr>
        <p:spPr>
          <a:xfrm>
            <a:off x="8215200" y="6000840"/>
            <a:ext cx="711360" cy="697320"/>
          </a:xfrm>
          <a:prstGeom prst="donut">
            <a:avLst>
              <a:gd fmla="val 25175" name="adj"/>
            </a:avLst>
          </a:prstGeom>
          <a:solidFill>
            <a:srgbClr val="0f6fc6"/>
          </a:solidFill>
          <a:ln w="25560">
            <a:noFill/>
          </a:ln>
        </p:spPr>
      </p:sp>
      <p:sp>
        <p:nvSpPr>
          <p:cNvPr id="137" name="CustomShape 3"/>
          <p:cNvSpPr/>
          <p:nvPr/>
        </p:nvSpPr>
        <p:spPr>
          <a:xfrm>
            <a:off x="8172360" y="260640"/>
            <a:ext cx="640080" cy="625680"/>
          </a:xfrm>
          <a:prstGeom prst="donut">
            <a:avLst>
              <a:gd fmla="val 22999" name="adj"/>
            </a:avLst>
          </a:prstGeom>
          <a:gradFill>
            <a:gsLst>
              <a:gs pos="0">
                <a:srgbClr val="ddfbff"/>
              </a:gs>
              <a:gs pos="100000">
                <a:srgbClr val="50767c"/>
              </a:gs>
            </a:gsLst>
            <a:path path="circle"/>
          </a:gradFill>
          <a:ln w="25560">
            <a:noFill/>
          </a:ln>
        </p:spPr>
      </p:sp>
      <p:sp>
        <p:nvSpPr>
          <p:cNvPr id="138" name="CustomShape 4"/>
          <p:cNvSpPr/>
          <p:nvPr/>
        </p:nvSpPr>
        <p:spPr>
          <a:xfrm>
            <a:off x="338400" y="1861920"/>
            <a:ext cx="8515800" cy="31042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6600">
                <a:solidFill>
                  <a:srgbClr val="000000"/>
                </a:solidFill>
                <a:latin typeface="Constantia"/>
              </a:rPr>
              <a:t>«Обобщение знаний об имени прилагательном»</a:t>
            </a:r>
            <a:endParaRPr/>
          </a:p>
        </p:txBody>
      </p:sp>
      <p:sp>
        <p:nvSpPr>
          <p:cNvPr id="139" name="CustomShape 5"/>
          <p:cNvSpPr/>
          <p:nvPr/>
        </p:nvSpPr>
        <p:spPr>
          <a:xfrm>
            <a:off x="2880000" y="1004040"/>
            <a:ext cx="3454200" cy="3621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4000">
                <a:solidFill>
                  <a:srgbClr val="3333ff"/>
                </a:solidFill>
                <a:latin typeface="Constantia"/>
              </a:rPr>
              <a:t>ТЕМА УРОКА: </a:t>
            </a:r>
            <a:endParaRPr/>
          </a:p>
        </p:txBody>
      </p:sp>
      <p:sp>
        <p:nvSpPr>
          <p:cNvPr id="140" name="CustomShape 6"/>
          <p:cNvSpPr/>
          <p:nvPr/>
        </p:nvSpPr>
        <p:spPr>
          <a:xfrm>
            <a:off x="4302720" y="5445000"/>
            <a:ext cx="3765960" cy="118512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41" name="CustomShape 7"/>
          <p:cNvSpPr/>
          <p:nvPr/>
        </p:nvSpPr>
        <p:spPr>
          <a:xfrm>
            <a:off x="285840" y="5929200"/>
            <a:ext cx="640080" cy="625680"/>
          </a:xfrm>
          <a:prstGeom prst="donut">
            <a:avLst>
              <a:gd fmla="val 22999" name="adj"/>
            </a:avLst>
          </a:prstGeom>
          <a:gradFill>
            <a:gsLst>
              <a:gs pos="0">
                <a:srgbClr val="ddfbff"/>
              </a:gs>
              <a:gs pos="100000">
                <a:srgbClr val="50767c"/>
              </a:gs>
            </a:gsLst>
            <a:path path="circle"/>
          </a:gradFill>
          <a:ln w="25560">
            <a:noFill/>
          </a:ln>
        </p:spPr>
      </p:sp>
      <p:sp>
        <p:nvSpPr>
          <p:cNvPr id="142" name="CustomShape 8"/>
          <p:cNvSpPr/>
          <p:nvPr/>
        </p:nvSpPr>
        <p:spPr>
          <a:xfrm>
            <a:off x="7924680" y="6356520"/>
            <a:ext cx="759240" cy="362160"/>
          </a:xfrm>
          <a:prstGeom prst="rect">
            <a:avLst/>
          </a:prstGeom>
          <a:noFill/>
          <a:ln>
            <a:noFill/>
          </a:ln>
        </p:spPr>
        <p:txBody>
          <a:bodyPr anchor="b" bIns="0" lIns="0" rIns="0" tIns="0"/>
          <a:p>
            <a:pPr>
              <a:lnSpc>
                <a:spcPct val="100000"/>
              </a:lnSpc>
            </a:pPr>
            <a:fld id="{D06AF291-C6FD-431A-952D-A5E7FB869DCF}" type="slidenum">
              <a:rPr lang="ru-RU" sz="1200">
                <a:solidFill>
                  <a:srgbClr val="035c75"/>
                </a:solidFill>
                <a:latin typeface="Constantia"/>
              </a:rPr>
              <a:t>&lt;номер&gt;</a:t>
            </a:fld>
            <a:endParaRPr/>
          </a:p>
        </p:txBody>
      </p:sp>
    </p:spTree>
  </p:cSld>
  <p:transition spd="med">
    <p:wipe dir="r"/>
  </p:transition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936000" y="81720"/>
            <a:ext cx="8227800" cy="114120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  <a:buFont typeface="Monotype Corsiva"/>
              <a:buChar char="•"/>
            </a:pPr>
            <a:r>
              <a:rPr b="1" lang="ru-RU" sz="4000">
                <a:solidFill>
                  <a:srgbClr val="3333ff"/>
                </a:solidFill>
                <a:latin typeface="Monotype Corsiva"/>
              </a:rPr>
              <a:t>«РЕДАКТОР»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216000" y="2952000"/>
            <a:ext cx="8710200" cy="345420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  <a:buFont typeface="Arial Narrow"/>
              <a:buChar char="•"/>
            </a:pPr>
            <a:r>
              <a:rPr lang="ru-RU" sz="4800">
                <a:solidFill>
                  <a:srgbClr val="003399"/>
                </a:solidFill>
                <a:latin typeface="Times New Roman"/>
              </a:rPr>
              <a:t>  </a:t>
            </a:r>
            <a:r>
              <a:rPr lang="ru-RU" sz="4800">
                <a:solidFill>
                  <a:srgbClr val="003399"/>
                </a:solidFill>
                <a:latin typeface="Times New Roman"/>
              </a:rPr>
              <a:t>Наступила</a:t>
            </a:r>
            <a:r>
              <a:rPr lang="ru-RU" sz="4800">
                <a:solidFill>
                  <a:srgbClr val="ff00cc"/>
                </a:solidFill>
                <a:latin typeface="Times New Roman"/>
              </a:rPr>
              <a:t>...</a:t>
            </a:r>
            <a:r>
              <a:rPr lang="ru-RU" sz="4800">
                <a:solidFill>
                  <a:srgbClr val="003399"/>
                </a:solidFill>
                <a:latin typeface="Times New Roman"/>
              </a:rPr>
              <a:t> весна. Пригрело </a:t>
            </a:r>
            <a:r>
              <a:rPr lang="ru-RU" sz="4800">
                <a:solidFill>
                  <a:srgbClr val="ff00cc"/>
                </a:solidFill>
                <a:latin typeface="Times New Roman"/>
              </a:rPr>
              <a:t>…</a:t>
            </a:r>
            <a:r>
              <a:rPr lang="ru-RU" sz="4800">
                <a:solidFill>
                  <a:srgbClr val="003399"/>
                </a:solidFill>
                <a:latin typeface="Times New Roman"/>
              </a:rPr>
              <a:t> солнце. Растаял </a:t>
            </a:r>
            <a:r>
              <a:rPr lang="ru-RU" sz="4800">
                <a:solidFill>
                  <a:srgbClr val="ff3333"/>
                </a:solidFill>
                <a:latin typeface="Times New Roman"/>
              </a:rPr>
              <a:t>…</a:t>
            </a:r>
            <a:r>
              <a:rPr lang="ru-RU" sz="4800">
                <a:solidFill>
                  <a:srgbClr val="003399"/>
                </a:solidFill>
                <a:latin typeface="Times New Roman"/>
              </a:rPr>
              <a:t> снег. Побежали </a:t>
            </a:r>
            <a:r>
              <a:rPr lang="ru-RU" sz="4800">
                <a:solidFill>
                  <a:srgbClr val="ff3333"/>
                </a:solidFill>
                <a:latin typeface="Times New Roman"/>
              </a:rPr>
              <a:t>…</a:t>
            </a:r>
            <a:r>
              <a:rPr lang="ru-RU" sz="4800">
                <a:solidFill>
                  <a:srgbClr val="003399"/>
                </a:solidFill>
                <a:latin typeface="Times New Roman"/>
              </a:rPr>
              <a:t> ручьи. Появилась </a:t>
            </a:r>
            <a:r>
              <a:rPr lang="ru-RU" sz="4800">
                <a:solidFill>
                  <a:srgbClr val="ff3333"/>
                </a:solidFill>
                <a:latin typeface="Times New Roman"/>
              </a:rPr>
              <a:t>… </a:t>
            </a:r>
            <a:r>
              <a:rPr lang="ru-RU" sz="4800">
                <a:solidFill>
                  <a:srgbClr val="003399"/>
                </a:solidFill>
                <a:latin typeface="Times New Roman"/>
              </a:rPr>
              <a:t>травка. </a:t>
            </a:r>
            <a:endParaRPr/>
          </a:p>
        </p:txBody>
      </p:sp>
      <p:pic>
        <p:nvPicPr>
          <p:cNvPr descr="" id="145" name="Picture 7"/>
          <p:cNvPicPr/>
          <p:nvPr/>
        </p:nvPicPr>
        <p:blipFill>
          <a:blip r:embed="rId1">
            <a:lum bright="-10000" contrast="30000"/>
          </a:blip>
          <a:stretch>
            <a:fillRect/>
          </a:stretch>
        </p:blipFill>
        <p:spPr>
          <a:xfrm>
            <a:off x="432000" y="1080000"/>
            <a:ext cx="2086200" cy="1942200"/>
          </a:xfrm>
          <a:prstGeom prst="rect">
            <a:avLst/>
          </a:prstGeom>
          <a:ln>
            <a:noFill/>
          </a:ln>
        </p:spPr>
      </p:pic>
      <p:sp>
        <p:nvSpPr>
          <p:cNvPr id="146" name="CustomShape 3"/>
          <p:cNvSpPr/>
          <p:nvPr/>
        </p:nvSpPr>
        <p:spPr>
          <a:xfrm>
            <a:off x="3960720" y="2566440"/>
            <a:ext cx="2086200" cy="456480"/>
          </a:xfrm>
          <a:prstGeom prst="rect">
            <a:avLst/>
          </a:prstGeom>
          <a:gradFill>
            <a:gsLst>
              <a:gs pos="0">
                <a:srgbClr val="ffe701"/>
              </a:gs>
              <a:gs pos="100000">
                <a:srgbClr val="fe3e02"/>
              </a:gs>
            </a:gsLst>
            <a:lin ang="5400000"/>
          </a:gradFill>
          <a:ln w="9360">
            <a:solidFill>
              <a:srgbClr val="000000"/>
            </a:solidFill>
            <a:miter/>
          </a:ln>
        </p:spPr>
        <p:txBody>
          <a:bodyPr anchorCtr="1" bIns="46800" lIns="90000" rIns="90000" tIns="4680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b="1" lang="ru-RU" sz="2600"/>
              <a:t>Весна</a:t>
            </a:r>
            <a:endParaRPr/>
          </a:p>
        </p:txBody>
      </p:sp>
      <p:sp>
        <p:nvSpPr>
          <p:cNvPr id="147" name="CustomShape 4"/>
          <p:cNvSpPr/>
          <p:nvPr/>
        </p:nvSpPr>
        <p:spPr>
          <a:xfrm>
            <a:off x="547920" y="1368000"/>
            <a:ext cx="8595000" cy="992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</a:rPr>
              <a:t>Дополни предложения подходящими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</a:rPr>
              <a:t> </a:t>
            </a:r>
            <a:r>
              <a:rPr lang="ru-RU" sz="3200">
                <a:solidFill>
                  <a:srgbClr val="000000"/>
                </a:solidFill>
              </a:rPr>
              <a:t>по смыслу именами прилагательными:</a:t>
            </a:r>
            <a:endParaRPr/>
          </a:p>
        </p:txBody>
      </p:sp>
    </p:spTree>
  </p:cSld>
  <p:transition spd="med">
    <p:checker dir="vert"/>
  </p:transition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2592000" y="1080000"/>
            <a:ext cx="3466080" cy="5612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b="1" lang="ru-RU" sz="4000">
                <a:solidFill>
                  <a:srgbClr val="3333ff"/>
                </a:solidFill>
                <a:latin typeface="Monotype Corsiva"/>
              </a:rPr>
              <a:t>ПРОВЕРЬ: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1008000" y="2156400"/>
            <a:ext cx="7990200" cy="273816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r>
              <a:rPr b="1" lang="ru-RU" sz="3200">
                <a:solidFill>
                  <a:srgbClr val="003399"/>
                </a:solidFill>
                <a:latin typeface="Times New Roman"/>
              </a:rPr>
              <a:t>Наступила </a:t>
            </a:r>
            <a:r>
              <a:rPr b="1" lang="ru-RU" sz="3200">
                <a:solidFill>
                  <a:srgbClr val="993366"/>
                </a:solidFill>
                <a:latin typeface="Times New Roman"/>
              </a:rPr>
              <a:t>долгожданная</a:t>
            </a:r>
            <a:r>
              <a:rPr b="1" lang="ru-RU" sz="3200">
                <a:solidFill>
                  <a:srgbClr val="003399"/>
                </a:solidFill>
                <a:latin typeface="Times New Roman"/>
              </a:rPr>
              <a:t> весна. </a:t>
            </a:r>
            <a:endParaRPr/>
          </a:p>
          <a:p>
            <a:r>
              <a:rPr b="1" lang="ru-RU" sz="3200">
                <a:solidFill>
                  <a:srgbClr val="003399"/>
                </a:solidFill>
                <a:latin typeface="Times New Roman"/>
              </a:rPr>
              <a:t>Пригрело </a:t>
            </a:r>
            <a:r>
              <a:rPr b="1" lang="ru-RU" sz="3200">
                <a:solidFill>
                  <a:srgbClr val="993366"/>
                </a:solidFill>
                <a:latin typeface="Times New Roman"/>
              </a:rPr>
              <a:t>весеннее</a:t>
            </a:r>
            <a:r>
              <a:rPr b="1" lang="ru-RU" sz="3200">
                <a:solidFill>
                  <a:srgbClr val="003399"/>
                </a:solidFill>
                <a:latin typeface="Times New Roman"/>
              </a:rPr>
              <a:t> солнце.</a:t>
            </a:r>
            <a:endParaRPr/>
          </a:p>
          <a:p>
            <a:r>
              <a:rPr b="1" lang="ru-RU" sz="3200">
                <a:solidFill>
                  <a:srgbClr val="003399"/>
                </a:solidFill>
                <a:latin typeface="Times New Roman"/>
              </a:rPr>
              <a:t>Растаял </a:t>
            </a:r>
            <a:r>
              <a:rPr b="1" lang="ru-RU" sz="3200">
                <a:solidFill>
                  <a:srgbClr val="993366"/>
                </a:solidFill>
                <a:latin typeface="Times New Roman"/>
              </a:rPr>
              <a:t>последний</a:t>
            </a:r>
            <a:r>
              <a:rPr b="1" lang="ru-RU" sz="3200">
                <a:solidFill>
                  <a:srgbClr val="003399"/>
                </a:solidFill>
                <a:latin typeface="Times New Roman"/>
              </a:rPr>
              <a:t> снег.</a:t>
            </a:r>
            <a:endParaRPr/>
          </a:p>
          <a:p>
            <a:r>
              <a:rPr b="1" lang="ru-RU" sz="3200">
                <a:solidFill>
                  <a:srgbClr val="003399"/>
                </a:solidFill>
                <a:latin typeface="Times New Roman"/>
              </a:rPr>
              <a:t>Побежали </a:t>
            </a:r>
            <a:r>
              <a:rPr b="1" lang="ru-RU" sz="3200">
                <a:solidFill>
                  <a:srgbClr val="993366"/>
                </a:solidFill>
                <a:latin typeface="Times New Roman"/>
              </a:rPr>
              <a:t>весёлые</a:t>
            </a:r>
            <a:r>
              <a:rPr b="1" lang="ru-RU" sz="3200">
                <a:solidFill>
                  <a:srgbClr val="003399"/>
                </a:solidFill>
                <a:latin typeface="Times New Roman"/>
              </a:rPr>
              <a:t> ручьи. </a:t>
            </a:r>
            <a:endParaRPr/>
          </a:p>
          <a:p>
            <a:r>
              <a:rPr b="1" lang="ru-RU" sz="3200">
                <a:solidFill>
                  <a:srgbClr val="003399"/>
                </a:solidFill>
                <a:latin typeface="Times New Roman"/>
              </a:rPr>
              <a:t>Появилась </a:t>
            </a:r>
            <a:r>
              <a:rPr b="1" lang="ru-RU" sz="3200">
                <a:solidFill>
                  <a:srgbClr val="993366"/>
                </a:solidFill>
                <a:latin typeface="Times New Roman"/>
              </a:rPr>
              <a:t>молоденькая</a:t>
            </a:r>
            <a:r>
              <a:rPr b="1" lang="ru-RU" sz="3200">
                <a:solidFill>
                  <a:srgbClr val="003399"/>
                </a:solidFill>
                <a:latin typeface="Times New Roman"/>
              </a:rPr>
              <a:t> травка.</a:t>
            </a:r>
            <a:endParaRPr/>
          </a:p>
        </p:txBody>
      </p:sp>
    </p:spTree>
  </p:cSld>
  <p:transition spd="med">
    <p:checker dir="vert"/>
  </p:transition>
  <p:timing>
    <p:tnLst>
      <p:par>
        <p:cTn dur="indefinite" id="21" nodeType="tmRoot" restart="never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50" name=""/>
          <p:cNvPicPr/>
          <p:nvPr/>
        </p:nvPicPr>
        <p:blipFill>
          <a:blip r:embed="rId2"/>
          <a:srcRect b="3507" l="8751" r="0" t="0"/>
          <a:stretch>
            <a:fillRect/>
          </a:stretch>
        </p:blipFill>
        <p:spPr>
          <a:xfrm>
            <a:off x="5651640" y="4311720"/>
            <a:ext cx="3491640" cy="2545560"/>
          </a:xfrm>
          <a:prstGeom prst="rect">
            <a:avLst/>
          </a:prstGeom>
          <a:ln>
            <a:noFill/>
          </a:ln>
        </p:spPr>
      </p:pic>
      <p:pic>
        <p:nvPicPr>
          <p:cNvPr descr="" id="151" name=""/>
          <p:cNvPicPr/>
          <p:nvPr/>
        </p:nvPicPr>
        <p:blipFill>
          <a:blip r:embed="rId3"/>
          <a:srcRect b="1669406" l="867825" r="0" t="0"/>
          <a:stretch>
            <a:fillRect/>
          </a:stretch>
        </p:blipFill>
        <p:spPr>
          <a:xfrm rot="597000">
            <a:off x="1047600" y="1001520"/>
            <a:ext cx="2656800" cy="1850040"/>
          </a:xfrm>
          <a:prstGeom prst="rect">
            <a:avLst/>
          </a:prstGeom>
          <a:ln>
            <a:noFill/>
          </a:ln>
        </p:spPr>
      </p:pic>
      <p:sp>
        <p:nvSpPr>
          <p:cNvPr id="152" name="CustomShape 1"/>
          <p:cNvSpPr/>
          <p:nvPr/>
        </p:nvSpPr>
        <p:spPr>
          <a:xfrm>
            <a:off x="3276720" y="1413000"/>
            <a:ext cx="3886920" cy="393264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ru-RU"/>
              <a:t> </a:t>
            </a:r>
            <a:r>
              <a:rPr b="1" lang="ru-RU" sz="2800">
                <a:solidFill>
                  <a:srgbClr val="333399"/>
                </a:solidFill>
                <a:latin typeface="Comic Sans MS"/>
              </a:rPr>
              <a:t>Белый ландыш</a:t>
            </a:r>
            <a:endParaRPr/>
          </a:p>
          <a:p>
            <a:pPr>
              <a:lnSpc>
                <a:spcPct val="100000"/>
              </a:lnSpc>
              <a:buFont typeface="Comic Sans MS"/>
              <a:buChar char="•"/>
            </a:pPr>
            <a:r>
              <a:rPr b="1" lang="ru-RU" sz="2800">
                <a:solidFill>
                  <a:srgbClr val="333399"/>
                </a:solidFill>
                <a:latin typeface="Comic Sans MS"/>
              </a:rPr>
              <a:t>Зимняя пальто</a:t>
            </a:r>
            <a:endParaRPr/>
          </a:p>
          <a:p>
            <a:pPr>
              <a:lnSpc>
                <a:spcPct val="100000"/>
              </a:lnSpc>
              <a:buFont typeface="Comic Sans MS"/>
              <a:buChar char="•"/>
            </a:pPr>
            <a:r>
              <a:rPr b="1" lang="ru-RU" sz="2800">
                <a:solidFill>
                  <a:srgbClr val="333399"/>
                </a:solidFill>
                <a:latin typeface="Comic Sans MS"/>
              </a:rPr>
              <a:t>Чистая воздух</a:t>
            </a:r>
            <a:endParaRPr/>
          </a:p>
          <a:p>
            <a:pPr>
              <a:lnSpc>
                <a:spcPct val="100000"/>
              </a:lnSpc>
              <a:buFont typeface="Comic Sans MS"/>
              <a:buChar char="•"/>
            </a:pPr>
            <a:r>
              <a:rPr b="1" lang="ru-RU" sz="2800">
                <a:solidFill>
                  <a:srgbClr val="333399"/>
                </a:solidFill>
                <a:latin typeface="Comic Sans MS"/>
              </a:rPr>
              <a:t>Ранняя весна </a:t>
            </a:r>
            <a:endParaRPr/>
          </a:p>
          <a:p>
            <a:pPr>
              <a:lnSpc>
                <a:spcPct val="100000"/>
              </a:lnSpc>
              <a:buFont typeface="Comic Sans MS"/>
              <a:buChar char="•"/>
            </a:pPr>
            <a:r>
              <a:rPr b="1" lang="ru-RU" sz="2800">
                <a:solidFill>
                  <a:srgbClr val="333399"/>
                </a:solidFill>
                <a:latin typeface="Comic Sans MS"/>
              </a:rPr>
              <a:t>Высокее горы</a:t>
            </a:r>
            <a:endParaRPr/>
          </a:p>
          <a:p>
            <a:pPr>
              <a:lnSpc>
                <a:spcPct val="100000"/>
              </a:lnSpc>
              <a:buFont typeface="Comic Sans MS"/>
              <a:buChar char="•"/>
            </a:pPr>
            <a:r>
              <a:rPr b="1" lang="ru-RU" sz="2800">
                <a:solidFill>
                  <a:srgbClr val="333399"/>
                </a:solidFill>
                <a:latin typeface="Comic Sans MS"/>
              </a:rPr>
              <a:t>Ласковая солнышко</a:t>
            </a:r>
            <a:endParaRPr/>
          </a:p>
          <a:p>
            <a:pPr>
              <a:lnSpc>
                <a:spcPct val="100000"/>
              </a:lnSpc>
              <a:buFont typeface="Comic Sans MS"/>
              <a:buChar char="•"/>
            </a:pPr>
            <a:r>
              <a:rPr b="1" lang="ru-RU" sz="2800">
                <a:solidFill>
                  <a:srgbClr val="333399"/>
                </a:solidFill>
                <a:latin typeface="Comic Sans MS"/>
              </a:rPr>
              <a:t>Весеннее половодье</a:t>
            </a:r>
            <a:endParaRPr/>
          </a:p>
          <a:p>
            <a:pPr>
              <a:lnSpc>
                <a:spcPct val="100000"/>
              </a:lnSpc>
              <a:buFont typeface="Comic Sans MS"/>
              <a:buChar char="•"/>
            </a:pPr>
            <a:r>
              <a:rPr b="1" lang="ru-RU" sz="2800">
                <a:solidFill>
                  <a:srgbClr val="333399"/>
                </a:solidFill>
                <a:latin typeface="Comic Sans MS"/>
              </a:rPr>
              <a:t>Небесное лазурь</a:t>
            </a:r>
            <a:endParaRPr/>
          </a:p>
          <a:p>
            <a:pPr>
              <a:lnSpc>
                <a:spcPct val="100000"/>
              </a:lnSpc>
              <a:buFont typeface="Comic Sans MS"/>
              <a:buChar char="•"/>
            </a:pPr>
            <a:r>
              <a:rPr b="1" lang="ru-RU" sz="2800">
                <a:solidFill>
                  <a:srgbClr val="333399"/>
                </a:solidFill>
                <a:latin typeface="Comic Sans MS"/>
              </a:rPr>
              <a:t>Синии цветы</a:t>
            </a:r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3203640" y="189000"/>
            <a:ext cx="4392000" cy="907200"/>
          </a:xfrm>
          <a:prstGeom prst="rect">
            <a:avLst/>
          </a:prstGeom>
          <a:solidFill>
            <a:srgbClr val="ff00ff"/>
          </a:solidFill>
          <a:ln w="9360">
            <a:solidFill>
              <a:srgbClr val="ffffff"/>
            </a:solidFill>
            <a:miter/>
          </a:ln>
        </p:spPr>
        <p:txBody>
          <a:bodyPr anchorCtr="1" bIns="46800" lIns="90000" rIns="90000" tIns="46800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ru-RU"/>
              <a:t>"Найди ошибки"</a:t>
            </a:r>
            <a:endParaRPr/>
          </a:p>
        </p:txBody>
      </p:sp>
      <p:sp>
        <p:nvSpPr>
          <p:cNvPr id="154" name="Line 3"/>
          <p:cNvSpPr/>
          <p:nvPr/>
        </p:nvSpPr>
        <p:spPr>
          <a:xfrm>
            <a:off x="4211640" y="1916280"/>
            <a:ext cx="433440" cy="360360"/>
          </a:xfrm>
          <a:prstGeom prst="line">
            <a:avLst/>
          </a:prstGeom>
          <a:ln w="28440">
            <a:solidFill>
              <a:srgbClr val="cc3300"/>
            </a:solidFill>
            <a:miter/>
          </a:ln>
        </p:spPr>
      </p:sp>
      <p:sp>
        <p:nvSpPr>
          <p:cNvPr id="155" name="Line 4"/>
          <p:cNvSpPr/>
          <p:nvPr/>
        </p:nvSpPr>
        <p:spPr>
          <a:xfrm>
            <a:off x="4140360" y="2349360"/>
            <a:ext cx="433080" cy="360360"/>
          </a:xfrm>
          <a:prstGeom prst="line">
            <a:avLst/>
          </a:prstGeom>
          <a:ln w="28440">
            <a:solidFill>
              <a:srgbClr val="cc3300"/>
            </a:solidFill>
            <a:miter/>
          </a:ln>
        </p:spPr>
      </p:sp>
      <p:sp>
        <p:nvSpPr>
          <p:cNvPr id="156" name="Line 5"/>
          <p:cNvSpPr/>
          <p:nvPr/>
        </p:nvSpPr>
        <p:spPr>
          <a:xfrm>
            <a:off x="4427640" y="3213000"/>
            <a:ext cx="433440" cy="360360"/>
          </a:xfrm>
          <a:prstGeom prst="line">
            <a:avLst/>
          </a:prstGeom>
          <a:ln w="28440">
            <a:solidFill>
              <a:srgbClr val="cc3300"/>
            </a:solidFill>
            <a:miter/>
          </a:ln>
        </p:spPr>
      </p:sp>
      <p:sp>
        <p:nvSpPr>
          <p:cNvPr id="157" name="Line 6"/>
          <p:cNvSpPr/>
          <p:nvPr/>
        </p:nvSpPr>
        <p:spPr>
          <a:xfrm>
            <a:off x="4572000" y="3645000"/>
            <a:ext cx="433440" cy="360360"/>
          </a:xfrm>
          <a:prstGeom prst="line">
            <a:avLst/>
          </a:prstGeom>
          <a:ln w="28440">
            <a:solidFill>
              <a:srgbClr val="cc3300"/>
            </a:solidFill>
            <a:miter/>
          </a:ln>
        </p:spPr>
      </p:sp>
      <p:sp>
        <p:nvSpPr>
          <p:cNvPr id="158" name="Line 7"/>
          <p:cNvSpPr/>
          <p:nvPr/>
        </p:nvSpPr>
        <p:spPr>
          <a:xfrm>
            <a:off x="4643280" y="4508640"/>
            <a:ext cx="433440" cy="360360"/>
          </a:xfrm>
          <a:prstGeom prst="line">
            <a:avLst/>
          </a:prstGeom>
          <a:ln w="28440">
            <a:solidFill>
              <a:srgbClr val="cc3300"/>
            </a:solidFill>
            <a:miter/>
          </a:ln>
        </p:spPr>
      </p:sp>
      <p:sp>
        <p:nvSpPr>
          <p:cNvPr id="159" name="Line 8"/>
          <p:cNvSpPr/>
          <p:nvPr/>
        </p:nvSpPr>
        <p:spPr>
          <a:xfrm>
            <a:off x="4067280" y="4941720"/>
            <a:ext cx="433440" cy="360360"/>
          </a:xfrm>
          <a:prstGeom prst="line">
            <a:avLst/>
          </a:prstGeom>
          <a:ln w="28440">
            <a:solidFill>
              <a:srgbClr val="cc3300"/>
            </a:solidFill>
            <a:miter/>
          </a:ln>
        </p:spPr>
      </p:sp>
    </p:spTree>
  </p:cSld>
  <p:timing>
    <p:tnLst>
      <p:par>
        <p:cTn dur="indefinite" id="23" nodeType="tmRoot" restart="never">
          <p:childTnLst>
            <p:seq>
              <p:cTn dur="indefinite" id="24" nodeType="mainSeq">
                <p:childTnLst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60000" y="1310400"/>
            <a:ext cx="8595000" cy="1280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ff"/>
                </a:solidFill>
              </a:rPr>
              <a:t>СИНЯЯ КАРТОЧКА — 1 УРОВЕНЬ - «3»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216000" y="3024000"/>
            <a:ext cx="8595000" cy="992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9999"/>
                </a:solidFill>
              </a:rPr>
              <a:t>ЗЕЛЁНАЯ КАРТОЧКА  - 2  УРОВЕНЬ - «4»</a:t>
            </a:r>
            <a:endParaRPr/>
          </a:p>
        </p:txBody>
      </p:sp>
      <p:sp>
        <p:nvSpPr>
          <p:cNvPr id="162" name="CustomShape 3"/>
          <p:cNvSpPr/>
          <p:nvPr/>
        </p:nvSpPr>
        <p:spPr>
          <a:xfrm>
            <a:off x="216000" y="4608000"/>
            <a:ext cx="8595000" cy="1222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ff3333"/>
                </a:solidFill>
              </a:rPr>
              <a:t>КРАСНАЯ КАРТОЧКА — 3 УРОВЕНЬ - «5»</a:t>
            </a:r>
            <a:endParaRPr/>
          </a:p>
        </p:txBody>
      </p:sp>
    </p:spTree>
  </p:cSld>
  <p:transition spd="med">
    <p:checker dir="vert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33520" y="380880"/>
            <a:ext cx="8151480" cy="45792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Arial Black"/>
              <a:buChar char="•"/>
            </a:pPr>
            <a:r>
              <a:rPr lang="ru-RU" sz="2400" u="sng">
                <a:solidFill>
                  <a:srgbClr val="333399"/>
                </a:solidFill>
                <a:latin typeface="Arial Black"/>
              </a:rPr>
              <a:t>Тест «Имя прилагательное»</a:t>
            </a:r>
            <a:endParaRPr/>
          </a:p>
        </p:txBody>
      </p:sp>
      <p:sp>
        <p:nvSpPr>
          <p:cNvPr id="164" name="CustomShape 2"/>
          <p:cNvSpPr/>
          <p:nvPr/>
        </p:nvSpPr>
        <p:spPr>
          <a:xfrm>
            <a:off x="0" y="914400"/>
            <a:ext cx="9142200" cy="823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2400">
                <a:latin typeface="Arial Black"/>
              </a:rPr>
              <a:t>1. Найди имена прилагательные среди однокоренных слов.</a:t>
            </a:r>
            <a:endParaRPr/>
          </a:p>
        </p:txBody>
      </p:sp>
      <p:graphicFrame>
        <p:nvGraphicFramePr>
          <p:cNvPr id="165" name="Table 3"/>
          <p:cNvGraphicFramePr/>
          <p:nvPr/>
        </p:nvGraphicFramePr>
        <p:xfrm>
          <a:off x="304920" y="2057400"/>
          <a:ext cx="8532360" cy="3090600"/>
        </p:xfrm>
        <a:graphic>
          <a:graphicData uri="http://schemas.openxmlformats.org/drawingml/2006/table">
            <a:tbl>
              <a:tblPr/>
              <a:tblGrid>
                <a:gridCol w="4267080"/>
                <a:gridCol w="4265280"/>
              </a:tblGrid>
              <a:tr h="700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1 вариант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ru-RU" sz="2800">
                          <a:solidFill>
                            <a:srgbClr val="000000"/>
                          </a:solidFill>
                        </a:rPr>
                        <a:t>2 вариант</a:t>
                      </a:r>
                      <a:endParaRPr/>
                    </a:p>
                  </a:txBody>
                  <a:tcPr/>
                </a:tc>
              </a:tr>
              <a:tr h="23900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Arial Black"/>
                        </a:rPr>
                        <a:t>1. Чернеть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Arial Black"/>
                        </a:rPr>
                        <a:t>2. Чернота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Arial Black"/>
                        </a:rPr>
                        <a:t>3. Чёрненький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Arial Black"/>
                        </a:rPr>
                        <a:t>4. Чёрный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Arial Black"/>
                        </a:rPr>
                        <a:t>1. Красный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Arial Black"/>
                        </a:rPr>
                        <a:t>2. Краснота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Arial Black"/>
                        </a:rPr>
                        <a:t>3. Краснеть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Arial Black"/>
                        <a:buChar char="•"/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Arial Black"/>
                        </a:rPr>
                        <a:t>4. Красноватый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